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Open Sans Extra Bold" charset="1" panose="020B0906030804020204"/>
      <p:regular r:id="rId12"/>
    </p:embeddedFont>
    <p:embeddedFont>
      <p:font typeface="Poppins Bold" charset="1" panose="00000800000000000000"/>
      <p:regular r:id="rId13"/>
    </p:embeddedFont>
    <p:embeddedFont>
      <p:font typeface="Poppins"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1331" y="1581459"/>
            <a:ext cx="830009" cy="842101"/>
          </a:xfrm>
          <a:custGeom>
            <a:avLst/>
            <a:gdLst/>
            <a:ahLst/>
            <a:cxnLst/>
            <a:rect r="r" b="b" t="t" l="l"/>
            <a:pathLst>
              <a:path h="842101" w="830009">
                <a:moveTo>
                  <a:pt x="0" y="0"/>
                </a:moveTo>
                <a:lnTo>
                  <a:pt x="830010" y="0"/>
                </a:lnTo>
                <a:lnTo>
                  <a:pt x="830010"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97502" y="5590237"/>
            <a:ext cx="14099416" cy="140994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91331" y="3355897"/>
            <a:ext cx="7182587" cy="3416300"/>
          </a:xfrm>
          <a:prstGeom prst="rect">
            <a:avLst/>
          </a:prstGeom>
        </p:spPr>
        <p:txBody>
          <a:bodyPr anchor="t" rtlCol="false" tIns="0" lIns="0" bIns="0" rIns="0">
            <a:spAutoFit/>
          </a:bodyPr>
          <a:lstStyle/>
          <a:p>
            <a:pPr algn="l">
              <a:lnSpc>
                <a:spcPts val="9100"/>
              </a:lnSpc>
              <a:spcBef>
                <a:spcPct val="0"/>
              </a:spcBef>
            </a:pPr>
            <a:r>
              <a:rPr lang="en-US" sz="6500">
                <a:solidFill>
                  <a:srgbClr val="051D40"/>
                </a:solidFill>
                <a:latin typeface="Open Sans Extra Bold"/>
                <a:ea typeface="Open Sans Extra Bold"/>
                <a:cs typeface="Open Sans Extra Bold"/>
                <a:sym typeface="Open Sans Extra Bold"/>
              </a:rPr>
              <a:t>City Management System</a:t>
            </a:r>
          </a:p>
        </p:txBody>
      </p:sp>
      <p:grpSp>
        <p:nvGrpSpPr>
          <p:cNvPr name="Group 7" id="7"/>
          <p:cNvGrpSpPr/>
          <p:nvPr/>
        </p:nvGrpSpPr>
        <p:grpSpPr>
          <a:xfrm rot="0">
            <a:off x="16420234" y="-1717598"/>
            <a:ext cx="3735531" cy="37355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747857" y="-643475"/>
            <a:ext cx="1286950" cy="12869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929195" y="8389571"/>
            <a:ext cx="3735531" cy="3735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4"/>
            <a:stretch>
              <a:fillRect l="0" t="0" r="0" b="0"/>
            </a:stretch>
          </a:blipFill>
        </p:spPr>
      </p:sp>
      <p:sp>
        <p:nvSpPr>
          <p:cNvPr name="TextBox 17" id="17"/>
          <p:cNvSpPr txBox="true"/>
          <p:nvPr/>
        </p:nvSpPr>
        <p:spPr>
          <a:xfrm rot="0">
            <a:off x="2356712" y="1514784"/>
            <a:ext cx="2154276" cy="456990"/>
          </a:xfrm>
          <a:prstGeom prst="rect">
            <a:avLst/>
          </a:prstGeom>
        </p:spPr>
        <p:txBody>
          <a:bodyPr anchor="t" rtlCol="false" tIns="0" lIns="0" bIns="0" rIns="0">
            <a:spAutoFit/>
          </a:bodyPr>
          <a:lstStyle/>
          <a:p>
            <a:pPr algn="l">
              <a:lnSpc>
                <a:spcPts val="3621"/>
              </a:lnSpc>
              <a:spcBef>
                <a:spcPct val="0"/>
              </a:spcBef>
            </a:pPr>
            <a:r>
              <a:rPr lang="en-US" b="true" sz="2586" spc="-51">
                <a:solidFill>
                  <a:srgbClr val="5B98BA"/>
                </a:solidFill>
                <a:latin typeface="Poppins Bold"/>
                <a:ea typeface="Poppins Bold"/>
                <a:cs typeface="Poppins Bold"/>
                <a:sym typeface="Poppins Bold"/>
              </a:rPr>
              <a:t>Society360</a:t>
            </a:r>
          </a:p>
        </p:txBody>
      </p:sp>
      <p:sp>
        <p:nvSpPr>
          <p:cNvPr name="TextBox 18" id="18"/>
          <p:cNvSpPr txBox="true"/>
          <p:nvPr/>
        </p:nvSpPr>
        <p:spPr>
          <a:xfrm rot="0">
            <a:off x="1391331" y="7021026"/>
            <a:ext cx="7366063" cy="1473106"/>
          </a:xfrm>
          <a:prstGeom prst="rect">
            <a:avLst/>
          </a:prstGeom>
        </p:spPr>
        <p:txBody>
          <a:bodyPr anchor="t" rtlCol="false" tIns="0" lIns="0" bIns="0" rIns="0">
            <a:spAutoFit/>
          </a:bodyPr>
          <a:lstStyle/>
          <a:p>
            <a:pPr algn="l">
              <a:lnSpc>
                <a:spcPts val="3855"/>
              </a:lnSpc>
            </a:pPr>
            <a:r>
              <a:rPr lang="en-US" sz="2753" spc="-55">
                <a:solidFill>
                  <a:srgbClr val="051D40"/>
                </a:solidFill>
                <a:latin typeface="Poppins"/>
                <a:ea typeface="Poppins"/>
                <a:cs typeface="Poppins"/>
                <a:sym typeface="Poppins"/>
              </a:rPr>
              <a:t>By: Hammad Siddique</a:t>
            </a:r>
          </a:p>
          <a:p>
            <a:pPr algn="l">
              <a:lnSpc>
                <a:spcPts val="3855"/>
              </a:lnSpc>
            </a:pPr>
            <a:r>
              <a:rPr lang="en-US" sz="2753" spc="-55">
                <a:solidFill>
                  <a:srgbClr val="051D40"/>
                </a:solidFill>
                <a:latin typeface="Poppins"/>
                <a:ea typeface="Poppins"/>
                <a:cs typeface="Poppins"/>
                <a:sym typeface="Poppins"/>
              </a:rPr>
              <a:t>      Haziq Naeem</a:t>
            </a:r>
          </a:p>
          <a:p>
            <a:pPr algn="l">
              <a:lnSpc>
                <a:spcPts val="3855"/>
              </a:lnSpc>
              <a:spcBef>
                <a:spcPct val="0"/>
              </a:spcBef>
            </a:pPr>
            <a:r>
              <a:rPr lang="en-US" sz="2753" spc="-55">
                <a:solidFill>
                  <a:srgbClr val="051D40"/>
                </a:solidFill>
                <a:latin typeface="Poppins"/>
                <a:ea typeface="Poppins"/>
                <a:cs typeface="Poppins"/>
                <a:sym typeface="Poppins"/>
              </a:rPr>
              <a:t>      Muhammad Bilal</a:t>
            </a:r>
          </a:p>
        </p:txBody>
      </p:sp>
      <p:grpSp>
        <p:nvGrpSpPr>
          <p:cNvPr name="Group 19" id="19"/>
          <p:cNvGrpSpPr>
            <a:grpSpLocks noChangeAspect="true"/>
          </p:cNvGrpSpPr>
          <p:nvPr/>
        </p:nvGrpSpPr>
        <p:grpSpPr>
          <a:xfrm rot="0">
            <a:off x="8573918" y="3143201"/>
            <a:ext cx="9146584" cy="5246370"/>
            <a:chOff x="0" y="0"/>
            <a:chExt cx="7981950" cy="4578350"/>
          </a:xfrm>
        </p:grpSpPr>
        <p:sp>
          <p:nvSpPr>
            <p:cNvPr name="Freeform 20" id="2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21" id="2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2" id="2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3" id="2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4" id="2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881" t="0" r="-881"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53555" r="0" b="-53555"/>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name="TextBox 10" id="10"/>
          <p:cNvSpPr txBox="true"/>
          <p:nvPr/>
        </p:nvSpPr>
        <p:spPr>
          <a:xfrm rot="0">
            <a:off x="3896755" y="4236467"/>
            <a:ext cx="10494490" cy="2897844"/>
          </a:xfrm>
          <a:prstGeom prst="rect">
            <a:avLst/>
          </a:prstGeom>
        </p:spPr>
        <p:txBody>
          <a:bodyPr anchor="t" rtlCol="false" tIns="0" lIns="0" bIns="0" rIns="0">
            <a:spAutoFit/>
          </a:bodyPr>
          <a:lstStyle/>
          <a:p>
            <a:pPr algn="ctr">
              <a:lnSpc>
                <a:spcPts val="3288"/>
              </a:lnSpc>
              <a:spcBef>
                <a:spcPct val="0"/>
              </a:spcBef>
            </a:pPr>
            <a:r>
              <a:rPr lang="en-US" sz="2348" spc="-46">
                <a:solidFill>
                  <a:srgbClr val="FDFDFD"/>
                </a:solidFill>
                <a:latin typeface="Poppins"/>
                <a:ea typeface="Poppins"/>
                <a:cs typeface="Poppins"/>
                <a:sym typeface="Poppins"/>
              </a:rPr>
              <a:t>Society360 is a City Management System that digitalizes lives of citizens. It provides a platform for both admins and residents to be able to live comfortably. Residents are able to register properties, book recreational facilities, apply for business licenses and even vote digitally for city initiatives. Admins, on the other hand, are able to schedule infrastructure maintenances as well as view and take action on all types of requests submitted by the residents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712381" y="392902"/>
            <a:ext cx="4652520"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Usecases</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61656" y="244624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67797" t="0" r="-67797" b="0"/>
            </a:stretch>
          </a:blipFill>
        </p:spPr>
      </p:sp>
      <p:sp>
        <p:nvSpPr>
          <p:cNvPr name="TextBox 11" id="11"/>
          <p:cNvSpPr txBox="true"/>
          <p:nvPr/>
        </p:nvSpPr>
        <p:spPr>
          <a:xfrm rot="0">
            <a:off x="3712381" y="237101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Register Property</a:t>
            </a:r>
          </a:p>
        </p:txBody>
      </p:sp>
      <p:sp>
        <p:nvSpPr>
          <p:cNvPr name="Freeform 12" id="12"/>
          <p:cNvSpPr/>
          <p:nvPr/>
        </p:nvSpPr>
        <p:spPr>
          <a:xfrm flipH="false" flipV="false" rot="5400000">
            <a:off x="2961656" y="307174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3712381" y="2996524"/>
            <a:ext cx="548084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Reserve Recreation Facility</a:t>
            </a:r>
          </a:p>
        </p:txBody>
      </p:sp>
      <p:sp>
        <p:nvSpPr>
          <p:cNvPr name="Freeform 14" id="14"/>
          <p:cNvSpPr/>
          <p:nvPr/>
        </p:nvSpPr>
        <p:spPr>
          <a:xfrm flipH="false" flipV="false" rot="5400000">
            <a:off x="2961656" y="369698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3712381" y="362176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Submit Public Feedback</a:t>
            </a:r>
          </a:p>
        </p:txBody>
      </p:sp>
      <p:sp>
        <p:nvSpPr>
          <p:cNvPr name="Freeform 16" id="16"/>
          <p:cNvSpPr/>
          <p:nvPr/>
        </p:nvSpPr>
        <p:spPr>
          <a:xfrm flipH="false" flipV="false" rot="5400000">
            <a:off x="2961656" y="432249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712381" y="4247267"/>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Pay Utility Bill</a:t>
            </a:r>
          </a:p>
        </p:txBody>
      </p:sp>
      <p:sp>
        <p:nvSpPr>
          <p:cNvPr name="Freeform 18" id="18"/>
          <p:cNvSpPr/>
          <p:nvPr/>
        </p:nvSpPr>
        <p:spPr>
          <a:xfrm flipH="false" flipV="false" rot="5400000">
            <a:off x="2961656" y="4947730"/>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3712381" y="4872504"/>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Request Public Service</a:t>
            </a:r>
          </a:p>
        </p:txBody>
      </p:sp>
      <p:sp>
        <p:nvSpPr>
          <p:cNvPr name="Freeform 20" id="20"/>
          <p:cNvSpPr/>
          <p:nvPr/>
        </p:nvSpPr>
        <p:spPr>
          <a:xfrm flipH="false" flipV="false" rot="5400000">
            <a:off x="2961656" y="557323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3712381" y="549801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Digital Voting</a:t>
            </a:r>
          </a:p>
        </p:txBody>
      </p:sp>
      <p:sp>
        <p:nvSpPr>
          <p:cNvPr name="Freeform 22" id="22"/>
          <p:cNvSpPr/>
          <p:nvPr/>
        </p:nvSpPr>
        <p:spPr>
          <a:xfrm flipH="false" flipV="false" rot="5400000">
            <a:off x="2961656" y="619847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712381" y="612324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Acquire Business License</a:t>
            </a:r>
          </a:p>
        </p:txBody>
      </p:sp>
      <p:sp>
        <p:nvSpPr>
          <p:cNvPr name="Freeform 24" id="24"/>
          <p:cNvSpPr/>
          <p:nvPr/>
        </p:nvSpPr>
        <p:spPr>
          <a:xfrm flipH="false" flipV="false" rot="5400000">
            <a:off x="2961656" y="682398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3712381" y="6748755"/>
            <a:ext cx="5997448"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Report Crime or Traffic Incident</a:t>
            </a:r>
          </a:p>
        </p:txBody>
      </p:sp>
      <p:sp>
        <p:nvSpPr>
          <p:cNvPr name="Freeform 26" id="26"/>
          <p:cNvSpPr/>
          <p:nvPr/>
        </p:nvSpPr>
        <p:spPr>
          <a:xfrm flipH="false" flipV="false" rot="5400000">
            <a:off x="2961656" y="7525417"/>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3712381" y="7450192"/>
            <a:ext cx="6760246"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Schedule Infrastructure Maintenanace</a:t>
            </a:r>
          </a:p>
        </p:txBody>
      </p:sp>
      <p:sp>
        <p:nvSpPr>
          <p:cNvPr name="Freeform 28" id="28"/>
          <p:cNvSpPr/>
          <p:nvPr/>
        </p:nvSpPr>
        <p:spPr>
          <a:xfrm flipH="false" flipV="false" rot="5400000">
            <a:off x="2961656" y="8150924"/>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3712381" y="8075699"/>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Manage Institute</a:t>
            </a:r>
          </a:p>
        </p:txBody>
      </p:sp>
      <p:sp>
        <p:nvSpPr>
          <p:cNvPr name="Freeform 30" id="30"/>
          <p:cNvSpPr/>
          <p:nvPr/>
        </p:nvSpPr>
        <p:spPr>
          <a:xfrm flipH="false" flipV="false" rot="5400000">
            <a:off x="2961656" y="8776161"/>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3712381" y="8700936"/>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Manage Healthcare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GRASP &amp; Design Patterns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09132" y="2128374"/>
            <a:ext cx="9006427" cy="1784530"/>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051D40"/>
                </a:solidFill>
                <a:latin typeface="Poppins"/>
                <a:ea typeface="Poppins"/>
                <a:cs typeface="Poppins"/>
                <a:sym typeface="Poppins"/>
              </a:rPr>
              <a:t>We have implemented low-coupling and high cohesion using design patterns such as the Singleton Pattern. The system has been using development flows and all theory has been thoroughly implemented. Diagrams such as System Sequence, Package and Component as well as Domain models have been made.</a:t>
            </a:r>
          </a:p>
        </p:txBody>
      </p:sp>
      <p:grpSp>
        <p:nvGrpSpPr>
          <p:cNvPr name="Group 10" id="10"/>
          <p:cNvGrpSpPr>
            <a:grpSpLocks noChangeAspect="true"/>
          </p:cNvGrpSpPr>
          <p:nvPr/>
        </p:nvGrpSpPr>
        <p:grpSpPr>
          <a:xfrm rot="0">
            <a:off x="9966307" y="300249"/>
            <a:ext cx="8027935" cy="9598729"/>
            <a:chOff x="0" y="0"/>
            <a:chExt cx="8603361" cy="10286746"/>
          </a:xfrm>
        </p:grpSpPr>
        <p:sp>
          <p:nvSpPr>
            <p:cNvPr name="Freeform 11" id="11"/>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9711" t="0" r="-2971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6" id="16"/>
          <p:cNvGrpSpPr/>
          <p:nvPr/>
        </p:nvGrpSpPr>
        <p:grpSpPr>
          <a:xfrm rot="0">
            <a:off x="1609132" y="5143500"/>
            <a:ext cx="11387207" cy="3298724"/>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255593" y="4814991"/>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01</a:t>
              </a:r>
            </a:p>
          </p:txBody>
        </p:sp>
      </p:grpSp>
      <p:grpSp>
        <p:nvGrpSpPr>
          <p:cNvPr name="Group 22" id="22"/>
          <p:cNvGrpSpPr/>
          <p:nvPr/>
        </p:nvGrpSpPr>
        <p:grpSpPr>
          <a:xfrm rot="0">
            <a:off x="5912407" y="4814991"/>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02</a:t>
              </a:r>
            </a:p>
          </p:txBody>
        </p:sp>
      </p:grpSp>
      <p:grpSp>
        <p:nvGrpSpPr>
          <p:cNvPr name="Group 25" id="25"/>
          <p:cNvGrpSpPr/>
          <p:nvPr/>
        </p:nvGrpSpPr>
        <p:grpSpPr>
          <a:xfrm rot="0">
            <a:off x="9569222" y="4814991"/>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03</a:t>
              </a:r>
            </a:p>
          </p:txBody>
        </p:sp>
      </p:grpSp>
      <p:sp>
        <p:nvSpPr>
          <p:cNvPr name="TextBox 28" id="28"/>
          <p:cNvSpPr txBox="true"/>
          <p:nvPr/>
        </p:nvSpPr>
        <p:spPr>
          <a:xfrm rot="0">
            <a:off x="2310929" y="5624370"/>
            <a:ext cx="2661498" cy="441325"/>
          </a:xfrm>
          <a:prstGeom prst="rect">
            <a:avLst/>
          </a:prstGeom>
        </p:spPr>
        <p:txBody>
          <a:bodyPr anchor="t" rtlCol="false" tIns="0" lIns="0" bIns="0" rIns="0">
            <a:spAutoFit/>
          </a:bodyPr>
          <a:lstStyle/>
          <a:p>
            <a:pPr algn="ctr" marL="0" indent="0" lvl="0">
              <a:lnSpc>
                <a:spcPts val="3499"/>
              </a:lnSpc>
              <a:spcBef>
                <a:spcPct val="0"/>
              </a:spcBef>
            </a:pPr>
            <a:r>
              <a:rPr lang="en-US" b="true" sz="2499" spc="-49">
                <a:solidFill>
                  <a:srgbClr val="FDFDFD"/>
                </a:solidFill>
                <a:latin typeface="Poppins Bold"/>
                <a:ea typeface="Poppins Bold"/>
                <a:cs typeface="Poppins Bold"/>
                <a:sym typeface="Poppins Bold"/>
              </a:rPr>
              <a:t>Low Coupling</a:t>
            </a:r>
          </a:p>
        </p:txBody>
      </p:sp>
      <p:sp>
        <p:nvSpPr>
          <p:cNvPr name="TextBox 29" id="29"/>
          <p:cNvSpPr txBox="true"/>
          <p:nvPr/>
        </p:nvSpPr>
        <p:spPr>
          <a:xfrm rot="0">
            <a:off x="2366265" y="6208570"/>
            <a:ext cx="2661498" cy="1481654"/>
          </a:xfrm>
          <a:prstGeom prst="rect">
            <a:avLst/>
          </a:prstGeom>
        </p:spPr>
        <p:txBody>
          <a:bodyPr anchor="t" rtlCol="false" tIns="0" lIns="0" bIns="0" rIns="0">
            <a:spAutoFit/>
          </a:bodyPr>
          <a:lstStyle/>
          <a:p>
            <a:pPr algn="l" marL="0" indent="0" lvl="0">
              <a:lnSpc>
                <a:spcPts val="2334"/>
              </a:lnSpc>
              <a:spcBef>
                <a:spcPct val="0"/>
              </a:spcBef>
            </a:pPr>
            <a:r>
              <a:rPr lang="en-US" sz="1667" spc="-33">
                <a:solidFill>
                  <a:srgbClr val="FDFDFD"/>
                </a:solidFill>
                <a:latin typeface="Poppins"/>
                <a:ea typeface="Poppins"/>
                <a:cs typeface="Poppins"/>
                <a:sym typeface="Poppins"/>
              </a:rPr>
              <a:t>Low Coupling has been used, with less class linking thus reducing dependency between classes</a:t>
            </a:r>
          </a:p>
        </p:txBody>
      </p:sp>
      <p:sp>
        <p:nvSpPr>
          <p:cNvPr name="TextBox 30" id="30"/>
          <p:cNvSpPr txBox="true"/>
          <p:nvPr/>
        </p:nvSpPr>
        <p:spPr>
          <a:xfrm rot="0">
            <a:off x="5967743" y="5589980"/>
            <a:ext cx="2661498" cy="441325"/>
          </a:xfrm>
          <a:prstGeom prst="rect">
            <a:avLst/>
          </a:prstGeom>
        </p:spPr>
        <p:txBody>
          <a:bodyPr anchor="t" rtlCol="false" tIns="0" lIns="0" bIns="0" rIns="0">
            <a:spAutoFit/>
          </a:bodyPr>
          <a:lstStyle/>
          <a:p>
            <a:pPr algn="ctr" marL="0" indent="0" lvl="0">
              <a:lnSpc>
                <a:spcPts val="3499"/>
              </a:lnSpc>
              <a:spcBef>
                <a:spcPct val="0"/>
              </a:spcBef>
            </a:pPr>
            <a:r>
              <a:rPr lang="en-US" b="true" sz="2499" spc="-49">
                <a:solidFill>
                  <a:srgbClr val="FDFDFD"/>
                </a:solidFill>
                <a:latin typeface="Poppins Bold"/>
                <a:ea typeface="Poppins Bold"/>
                <a:cs typeface="Poppins Bold"/>
                <a:sym typeface="Poppins Bold"/>
              </a:rPr>
              <a:t>High Cohesion</a:t>
            </a:r>
          </a:p>
        </p:txBody>
      </p:sp>
      <p:sp>
        <p:nvSpPr>
          <p:cNvPr name="TextBox 31" id="31"/>
          <p:cNvSpPr txBox="true"/>
          <p:nvPr/>
        </p:nvSpPr>
        <p:spPr>
          <a:xfrm rot="0">
            <a:off x="6023079" y="6174181"/>
            <a:ext cx="2661498" cy="1481654"/>
          </a:xfrm>
          <a:prstGeom prst="rect">
            <a:avLst/>
          </a:prstGeom>
        </p:spPr>
        <p:txBody>
          <a:bodyPr anchor="t" rtlCol="false" tIns="0" lIns="0" bIns="0" rIns="0">
            <a:spAutoFit/>
          </a:bodyPr>
          <a:lstStyle/>
          <a:p>
            <a:pPr algn="l" marL="0" indent="0" lvl="0">
              <a:lnSpc>
                <a:spcPts val="2334"/>
              </a:lnSpc>
              <a:spcBef>
                <a:spcPct val="0"/>
              </a:spcBef>
            </a:pPr>
            <a:r>
              <a:rPr lang="en-US" sz="1667" spc="-33">
                <a:solidFill>
                  <a:srgbClr val="FDFDFD"/>
                </a:solidFill>
                <a:latin typeface="Poppins"/>
                <a:ea typeface="Poppins"/>
                <a:cs typeface="Poppins"/>
                <a:sym typeface="Poppins"/>
              </a:rPr>
              <a:t>Each class created fulfills its purpose  entirely which results in high cohesion and no need for extra classes</a:t>
            </a:r>
          </a:p>
        </p:txBody>
      </p:sp>
      <p:sp>
        <p:nvSpPr>
          <p:cNvPr name="TextBox 32" id="32"/>
          <p:cNvSpPr txBox="true"/>
          <p:nvPr/>
        </p:nvSpPr>
        <p:spPr>
          <a:xfrm rot="0">
            <a:off x="9545885" y="5589980"/>
            <a:ext cx="2882992" cy="441325"/>
          </a:xfrm>
          <a:prstGeom prst="rect">
            <a:avLst/>
          </a:prstGeom>
        </p:spPr>
        <p:txBody>
          <a:bodyPr anchor="t" rtlCol="false" tIns="0" lIns="0" bIns="0" rIns="0">
            <a:spAutoFit/>
          </a:bodyPr>
          <a:lstStyle/>
          <a:p>
            <a:pPr algn="ctr" marL="0" indent="0" lvl="0">
              <a:lnSpc>
                <a:spcPts val="3499"/>
              </a:lnSpc>
              <a:spcBef>
                <a:spcPct val="0"/>
              </a:spcBef>
            </a:pPr>
            <a:r>
              <a:rPr lang="en-US" b="true" sz="2499" spc="-49">
                <a:solidFill>
                  <a:srgbClr val="FDFDFD"/>
                </a:solidFill>
                <a:latin typeface="Poppins Bold"/>
                <a:ea typeface="Poppins Bold"/>
                <a:cs typeface="Poppins Bold"/>
                <a:sym typeface="Poppins Bold"/>
              </a:rPr>
              <a:t>Singleton Pattern</a:t>
            </a:r>
          </a:p>
        </p:txBody>
      </p:sp>
      <p:sp>
        <p:nvSpPr>
          <p:cNvPr name="TextBox 33" id="33"/>
          <p:cNvSpPr txBox="true"/>
          <p:nvPr/>
        </p:nvSpPr>
        <p:spPr>
          <a:xfrm rot="0">
            <a:off x="9601220" y="6174181"/>
            <a:ext cx="2661498" cy="1481654"/>
          </a:xfrm>
          <a:prstGeom prst="rect">
            <a:avLst/>
          </a:prstGeom>
        </p:spPr>
        <p:txBody>
          <a:bodyPr anchor="t" rtlCol="false" tIns="0" lIns="0" bIns="0" rIns="0">
            <a:spAutoFit/>
          </a:bodyPr>
          <a:lstStyle/>
          <a:p>
            <a:pPr algn="l" marL="0" indent="0" lvl="0">
              <a:lnSpc>
                <a:spcPts val="2334"/>
              </a:lnSpc>
              <a:spcBef>
                <a:spcPct val="0"/>
              </a:spcBef>
            </a:pPr>
            <a:r>
              <a:rPr lang="en-US" sz="1667" spc="-33">
                <a:solidFill>
                  <a:srgbClr val="FDFDFD"/>
                </a:solidFill>
                <a:latin typeface="Poppins"/>
                <a:ea typeface="Poppins"/>
                <a:cs typeface="Poppins"/>
                <a:sym typeface="Poppins"/>
              </a:rPr>
              <a:t>design patterns such as singleton pattern has been used. This is used in the Admin class of which only one object exists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99437"/>
            <a:ext cx="6033363"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Packages</a:t>
            </a:r>
          </a:p>
        </p:txBody>
      </p:sp>
      <p:sp>
        <p:nvSpPr>
          <p:cNvPr name="TextBox 9" id="9"/>
          <p:cNvSpPr txBox="true"/>
          <p:nvPr/>
        </p:nvSpPr>
        <p:spPr>
          <a:xfrm rot="0">
            <a:off x="1028700" y="4421329"/>
            <a:ext cx="5885945" cy="3915268"/>
          </a:xfrm>
          <a:prstGeom prst="rect">
            <a:avLst/>
          </a:prstGeom>
        </p:spPr>
        <p:txBody>
          <a:bodyPr anchor="t" rtlCol="false" tIns="0" lIns="0" bIns="0" rIns="0">
            <a:spAutoFit/>
          </a:bodyPr>
          <a:lstStyle/>
          <a:p>
            <a:pPr algn="l">
              <a:lnSpc>
                <a:spcPts val="3122"/>
              </a:lnSpc>
            </a:pPr>
            <a:r>
              <a:rPr lang="en-US" sz="2230" spc="-44">
                <a:solidFill>
                  <a:srgbClr val="FDFDFD"/>
                </a:solidFill>
                <a:latin typeface="Poppins"/>
                <a:ea typeface="Poppins"/>
                <a:cs typeface="Poppins"/>
                <a:sym typeface="Poppins"/>
              </a:rPr>
              <a:t>There are four packages used: </a:t>
            </a:r>
            <a:r>
              <a:rPr lang="en-US" b="true" sz="2230" spc="-44">
                <a:solidFill>
                  <a:srgbClr val="FDFDFD"/>
                </a:solidFill>
                <a:latin typeface="Poppins Bold"/>
                <a:ea typeface="Poppins Bold"/>
                <a:cs typeface="Poppins Bold"/>
                <a:sym typeface="Poppins Bold"/>
              </a:rPr>
              <a:t>User Interface, Domain Entity, Database </a:t>
            </a:r>
            <a:r>
              <a:rPr lang="en-US" sz="2230" spc="-44">
                <a:solidFill>
                  <a:srgbClr val="FDFDFD"/>
                </a:solidFill>
                <a:latin typeface="Poppins"/>
                <a:ea typeface="Poppins"/>
                <a:cs typeface="Poppins"/>
                <a:sym typeface="Poppins"/>
              </a:rPr>
              <a:t>and </a:t>
            </a:r>
            <a:r>
              <a:rPr lang="en-US" b="true" sz="2230" spc="-44">
                <a:solidFill>
                  <a:srgbClr val="FDFDFD"/>
                </a:solidFill>
                <a:latin typeface="Poppins Bold"/>
                <a:ea typeface="Poppins Bold"/>
                <a:cs typeface="Poppins Bold"/>
                <a:sym typeface="Poppins Bold"/>
              </a:rPr>
              <a:t>Business Logic</a:t>
            </a:r>
            <a:r>
              <a:rPr lang="en-US" sz="2230" spc="-44">
                <a:solidFill>
                  <a:srgbClr val="FDFDFD"/>
                </a:solidFill>
                <a:latin typeface="Poppins"/>
                <a:ea typeface="Poppins"/>
                <a:cs typeface="Poppins"/>
                <a:sym typeface="Poppins"/>
              </a:rPr>
              <a:t>. When the user interacts with the UI layer, an object from a Domain Entity class is created which is passed into the Business Logic Layer via a function. This function runs a query that has been taken from the database layer. The database layer establishes connection to database and provides all the queries.</a:t>
            </a:r>
          </a:p>
        </p:txBody>
      </p:sp>
      <p:sp>
        <p:nvSpPr>
          <p:cNvPr name="Freeform 10" id="10"/>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1" id="11"/>
          <p:cNvSpPr txBox="true"/>
          <p:nvPr/>
        </p:nvSpPr>
        <p:spPr>
          <a:xfrm rot="0">
            <a:off x="10162447" y="1825672"/>
            <a:ext cx="5768345" cy="945328"/>
          </a:xfrm>
          <a:prstGeom prst="rect">
            <a:avLst/>
          </a:prstGeom>
        </p:spPr>
        <p:txBody>
          <a:bodyPr anchor="t" rtlCol="false" tIns="0" lIns="0" bIns="0" rIns="0">
            <a:spAutoFit/>
          </a:bodyPr>
          <a:lstStyle/>
          <a:p>
            <a:pPr algn="l">
              <a:lnSpc>
                <a:spcPts val="2495"/>
              </a:lnSpc>
            </a:pPr>
            <a:r>
              <a:rPr lang="en-US" b="true" sz="1782" spc="-35">
                <a:solidFill>
                  <a:srgbClr val="145DA0"/>
                </a:solidFill>
                <a:latin typeface="Poppins Bold"/>
                <a:ea typeface="Poppins Bold"/>
                <a:cs typeface="Poppins Bold"/>
                <a:sym typeface="Poppins Bold"/>
              </a:rPr>
              <a:t>User Interface:</a:t>
            </a:r>
            <a:r>
              <a:rPr lang="en-US" sz="1782" spc="-35">
                <a:solidFill>
                  <a:srgbClr val="145DA0"/>
                </a:solidFill>
                <a:latin typeface="Poppins"/>
                <a:ea typeface="Poppins"/>
                <a:cs typeface="Poppins"/>
                <a:sym typeface="Poppins"/>
              </a:rPr>
              <a:t> This package is responsible for implementing all the user interface and the user experience in the project</a:t>
            </a:r>
          </a:p>
        </p:txBody>
      </p:sp>
      <p:sp>
        <p:nvSpPr>
          <p:cNvPr name="TextBox 12" id="12"/>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3" id="13"/>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4" id="14"/>
          <p:cNvSpPr txBox="true"/>
          <p:nvPr/>
        </p:nvSpPr>
        <p:spPr>
          <a:xfrm rot="0">
            <a:off x="10688346" y="3599072"/>
            <a:ext cx="5768345" cy="1259653"/>
          </a:xfrm>
          <a:prstGeom prst="rect">
            <a:avLst/>
          </a:prstGeom>
        </p:spPr>
        <p:txBody>
          <a:bodyPr anchor="t" rtlCol="false" tIns="0" lIns="0" bIns="0" rIns="0">
            <a:spAutoFit/>
          </a:bodyPr>
          <a:lstStyle/>
          <a:p>
            <a:pPr algn="l">
              <a:lnSpc>
                <a:spcPts val="2495"/>
              </a:lnSpc>
            </a:pPr>
            <a:r>
              <a:rPr lang="en-US" b="true" sz="1782" spc="-35">
                <a:solidFill>
                  <a:srgbClr val="145DA0"/>
                </a:solidFill>
                <a:latin typeface="Poppins Bold"/>
                <a:ea typeface="Poppins Bold"/>
                <a:cs typeface="Poppins Bold"/>
                <a:sym typeface="Poppins Bold"/>
              </a:rPr>
              <a:t>Business Logic:</a:t>
            </a:r>
            <a:r>
              <a:rPr lang="en-US" sz="1782" spc="-35">
                <a:solidFill>
                  <a:srgbClr val="145DA0"/>
                </a:solidFill>
                <a:latin typeface="Poppins"/>
                <a:ea typeface="Poppins"/>
                <a:cs typeface="Poppins"/>
                <a:sym typeface="Poppins"/>
              </a:rPr>
              <a:t> This package is responsible for implementing all the business logic of the project. This includes executing queries and passing data to the database layer </a:t>
            </a:r>
          </a:p>
        </p:txBody>
      </p:sp>
      <p:sp>
        <p:nvSpPr>
          <p:cNvPr name="TextBox 15" id="15"/>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6" id="16"/>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7" id="17"/>
          <p:cNvSpPr txBox="true"/>
          <p:nvPr/>
        </p:nvSpPr>
        <p:spPr>
          <a:xfrm rot="0">
            <a:off x="10688346" y="5375752"/>
            <a:ext cx="5768345" cy="1259653"/>
          </a:xfrm>
          <a:prstGeom prst="rect">
            <a:avLst/>
          </a:prstGeom>
        </p:spPr>
        <p:txBody>
          <a:bodyPr anchor="t" rtlCol="false" tIns="0" lIns="0" bIns="0" rIns="0">
            <a:spAutoFit/>
          </a:bodyPr>
          <a:lstStyle/>
          <a:p>
            <a:pPr algn="l">
              <a:lnSpc>
                <a:spcPts val="2495"/>
              </a:lnSpc>
            </a:pPr>
            <a:r>
              <a:rPr lang="en-US" b="true" sz="1782" spc="-35">
                <a:solidFill>
                  <a:srgbClr val="145DA0"/>
                </a:solidFill>
                <a:latin typeface="Poppins Bold"/>
                <a:ea typeface="Poppins Bold"/>
                <a:cs typeface="Poppins Bold"/>
                <a:sym typeface="Poppins Bold"/>
              </a:rPr>
              <a:t>Domain Entity:</a:t>
            </a:r>
            <a:r>
              <a:rPr lang="en-US" sz="1782" spc="-35">
                <a:solidFill>
                  <a:srgbClr val="145DA0"/>
                </a:solidFill>
                <a:latin typeface="Poppins"/>
                <a:ea typeface="Poppins"/>
                <a:cs typeface="Poppins"/>
                <a:sym typeface="Poppins"/>
              </a:rPr>
              <a:t> This package contains all the classes of which the project can have an object, for example, a resident or an admin. This provides objects to the Business Logic Layer.</a:t>
            </a:r>
          </a:p>
        </p:txBody>
      </p:sp>
      <p:sp>
        <p:nvSpPr>
          <p:cNvPr name="TextBox 18" id="18"/>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9" id="19"/>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0" id="20"/>
          <p:cNvSpPr txBox="true"/>
          <p:nvPr/>
        </p:nvSpPr>
        <p:spPr>
          <a:xfrm rot="0">
            <a:off x="10162447" y="7152433"/>
            <a:ext cx="5768345" cy="945328"/>
          </a:xfrm>
          <a:prstGeom prst="rect">
            <a:avLst/>
          </a:prstGeom>
        </p:spPr>
        <p:txBody>
          <a:bodyPr anchor="t" rtlCol="false" tIns="0" lIns="0" bIns="0" rIns="0">
            <a:spAutoFit/>
          </a:bodyPr>
          <a:lstStyle/>
          <a:p>
            <a:pPr algn="l">
              <a:lnSpc>
                <a:spcPts val="2495"/>
              </a:lnSpc>
            </a:pPr>
            <a:r>
              <a:rPr lang="en-US" b="true" sz="1782" spc="-35">
                <a:solidFill>
                  <a:srgbClr val="145DA0"/>
                </a:solidFill>
                <a:latin typeface="Poppins Bold"/>
                <a:ea typeface="Poppins Bold"/>
                <a:cs typeface="Poppins Bold"/>
                <a:sym typeface="Poppins Bold"/>
              </a:rPr>
              <a:t>Database:</a:t>
            </a:r>
            <a:r>
              <a:rPr lang="en-US" sz="1782" spc="-35">
                <a:solidFill>
                  <a:srgbClr val="145DA0"/>
                </a:solidFill>
                <a:latin typeface="Poppins"/>
                <a:ea typeface="Poppins"/>
                <a:cs typeface="Poppins"/>
                <a:sym typeface="Poppins"/>
              </a:rPr>
              <a:t> This establishes connection to the MySQL database that the project uses and provides queries that are required to be run in the project</a:t>
            </a:r>
          </a:p>
        </p:txBody>
      </p:sp>
      <p:sp>
        <p:nvSpPr>
          <p:cNvPr name="TextBox 21" id="21"/>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2" id="22"/>
          <p:cNvGrpSpPr/>
          <p:nvPr/>
        </p:nvGrpSpPr>
        <p:grpSpPr>
          <a:xfrm rot="0">
            <a:off x="7905455" y="2656032"/>
            <a:ext cx="373607" cy="3736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4" id="2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5" id="25"/>
          <p:cNvGrpSpPr/>
          <p:nvPr/>
        </p:nvGrpSpPr>
        <p:grpSpPr>
          <a:xfrm rot="0">
            <a:off x="8315313" y="4180490"/>
            <a:ext cx="373607" cy="3736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8" id="28"/>
          <p:cNvGrpSpPr/>
          <p:nvPr/>
        </p:nvGrpSpPr>
        <p:grpSpPr>
          <a:xfrm rot="0">
            <a:off x="7944228" y="7402839"/>
            <a:ext cx="373607" cy="37360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0" id="3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1" id="31"/>
          <p:cNvGrpSpPr/>
          <p:nvPr/>
        </p:nvGrpSpPr>
        <p:grpSpPr>
          <a:xfrm rot="0">
            <a:off x="8309460" y="5760481"/>
            <a:ext cx="373607" cy="37360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489403" y="4154869"/>
            <a:ext cx="9875871" cy="2057400"/>
          </a:xfrm>
          <a:prstGeom prst="rect">
            <a:avLst/>
          </a:prstGeom>
        </p:spPr>
        <p:txBody>
          <a:bodyPr anchor="t" rtlCol="false" tIns="0" lIns="0" bIns="0" rIns="0">
            <a:spAutoFit/>
          </a:bodyPr>
          <a:lstStyle/>
          <a:p>
            <a:pPr algn="l" marL="0" indent="0" lvl="0">
              <a:lnSpc>
                <a:spcPts val="16800"/>
              </a:lnSpc>
              <a:spcBef>
                <a:spcPct val="0"/>
              </a:spcBef>
            </a:pPr>
            <a:r>
              <a:rPr lang="en-US" sz="12000">
                <a:solidFill>
                  <a:srgbClr val="051D40"/>
                </a:solidFill>
                <a:latin typeface="Open Sans Extra Bold"/>
                <a:ea typeface="Open Sans Extra Bold"/>
                <a:cs typeface="Open Sans Extra Bold"/>
                <a:sym typeface="Open Sans Extra Bold"/>
              </a:rPr>
              <a:t>THANK YOU!</a:t>
            </a:r>
          </a:p>
        </p:txBody>
      </p:sp>
      <p:sp>
        <p:nvSpPr>
          <p:cNvPr name="Freeform 3" id="3"/>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2"/>
            <a:stretch>
              <a:fillRect l="-5897" t="0" r="-5897" b="0"/>
            </a:stretch>
          </a:blipFill>
        </p:spPr>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98121" y="967949"/>
            <a:ext cx="588438" cy="597010"/>
          </a:xfrm>
          <a:custGeom>
            <a:avLst/>
            <a:gdLst/>
            <a:ahLst/>
            <a:cxnLst/>
            <a:rect r="r" b="b" t="t" l="l"/>
            <a:pathLst>
              <a:path h="597010" w="588438">
                <a:moveTo>
                  <a:pt x="0" y="0"/>
                </a:moveTo>
                <a:lnTo>
                  <a:pt x="588438" y="0"/>
                </a:lnTo>
                <a:lnTo>
                  <a:pt x="588438" y="597010"/>
                </a:lnTo>
                <a:lnTo>
                  <a:pt x="0" y="597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028700" y="1641123"/>
            <a:ext cx="1527280" cy="325174"/>
          </a:xfrm>
          <a:prstGeom prst="rect">
            <a:avLst/>
          </a:prstGeom>
        </p:spPr>
        <p:txBody>
          <a:bodyPr anchor="t" rtlCol="false" tIns="0" lIns="0" bIns="0" rIns="0">
            <a:spAutoFit/>
          </a:bodyPr>
          <a:lstStyle/>
          <a:p>
            <a:pPr algn="ctr">
              <a:lnSpc>
                <a:spcPts val="2567"/>
              </a:lnSpc>
              <a:spcBef>
                <a:spcPct val="0"/>
              </a:spcBef>
            </a:pPr>
            <a:r>
              <a:rPr lang="en-US" b="true" sz="1834" spc="-36">
                <a:solidFill>
                  <a:srgbClr val="145DA0"/>
                </a:solidFill>
                <a:latin typeface="Poppins Bold"/>
                <a:ea typeface="Poppins Bold"/>
                <a:cs typeface="Poppins Bold"/>
                <a:sym typeface="Poppins Bold"/>
              </a:rPr>
              <a:t>Soceity360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DAGXqzz_3bM</dc:identifier>
  <dcterms:modified xsi:type="dcterms:W3CDTF">2011-08-01T06:04:30Z</dcterms:modified>
  <cp:revision>1</cp:revision>
  <dc:title>Project Presentation</dc:title>
</cp:coreProperties>
</file>